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Montserrat Black"/>
      <p:bold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Bebas Neue"/>
      <p:regular r:id="rId28"/>
    </p:embeddedFont>
    <p:embeddedFont>
      <p:font typeface="Average"/>
      <p:regular r:id="rId29"/>
    </p:embeddedFont>
    <p:embeddedFont>
      <p:font typeface="PT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Black-bold.fntdata"/><Relationship Id="rId21" Type="http://schemas.openxmlformats.org/officeDocument/2006/relationships/slide" Target="slides/slide16.xml"/><Relationship Id="rId24" Type="http://schemas.openxmlformats.org/officeDocument/2006/relationships/font" Target="fonts/Montserrat-regular.fntdata"/><Relationship Id="rId23" Type="http://schemas.openxmlformats.org/officeDocument/2006/relationships/font" Target="fonts/MontserratBlack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BebasNeue-regular.fntdata"/><Relationship Id="rId27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verag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TSans-bold.fntdata"/><Relationship Id="rId30" Type="http://schemas.openxmlformats.org/officeDocument/2006/relationships/font" Target="fonts/PTSans-regular.fntdata"/><Relationship Id="rId11" Type="http://schemas.openxmlformats.org/officeDocument/2006/relationships/slide" Target="slides/slide6.xml"/><Relationship Id="rId33" Type="http://schemas.openxmlformats.org/officeDocument/2006/relationships/font" Target="fonts/PTSans-boldItalic.fntdata"/><Relationship Id="rId10" Type="http://schemas.openxmlformats.org/officeDocument/2006/relationships/slide" Target="slides/slide5.xml"/><Relationship Id="rId32" Type="http://schemas.openxmlformats.org/officeDocument/2006/relationships/font" Target="fonts/PT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345bdb4e5b6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345bdb4e5b6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345bdb4e5b6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345bdb4e5b6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345bdb4e5b6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345bdb4e5b6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345bdb4e5b6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345bdb4e5b6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345ce18659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Google Shape;1374;g345ce18659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345ce18659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345ce18659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345bdb4e5b6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345bdb4e5b6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345bdb4e5b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345bdb4e5b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33b725d71f8_0_7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33b725d71f8_0_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345bdb4e5b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345bdb4e5b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345bdb4e5b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345bdb4e5b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345bdb4e5b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345bdb4e5b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33b725d71f8_0_1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33b725d71f8_0_1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345bdb4e5b6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345bdb4e5b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345bdb4e5b6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345bdb4e5b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1"/>
          <p:cNvSpPr txBox="1"/>
          <p:nvPr>
            <p:ph hasCustomPrompt="1" type="title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6" name="Google Shape;446;p11"/>
          <p:cNvSpPr txBox="1"/>
          <p:nvPr>
            <p:ph idx="1" type="subTitle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47" name="Google Shape;447;p11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448" name="Google Shape;448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49" name="Google Shape;449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50" name="Google Shape;450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51" name="Google Shape;451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52" name="Google Shape;452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3" name="Google Shape;453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4" name="Google Shape;454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5" name="Google Shape;455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6" name="Google Shape;456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7" name="Google Shape;457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2" name="Google Shape;462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3" name="Google Shape;463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4" name="Google Shape;464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5" name="Google Shape;465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0" name="Google Shape;470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1" name="Google Shape;471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2" name="Google Shape;472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3" name="Google Shape;473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8" name="Google Shape;478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9" name="Google Shape;479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80" name="Google Shape;480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" name="Google Shape;481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" name="Google Shape;482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3" name="Google Shape;483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4" name="Google Shape;484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5" name="Google Shape;485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6" name="Google Shape;486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7" name="Google Shape;487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88" name="Google Shape;488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" name="Google Shape;491;p11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492" name="Google Shape;492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93" name="Google Shape;493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94" name="Google Shape;494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95" name="Google Shape;495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96" name="Google Shape;496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7" name="Google Shape;497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8" name="Google Shape;498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9" name="Google Shape;499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0" name="Google Shape;500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1" name="Google Shape;501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2" name="Google Shape;502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3" name="Google Shape;503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4" name="Google Shape;504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5" name="Google Shape;505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6" name="Google Shape;506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7" name="Google Shape;507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8" name="Google Shape;508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9" name="Google Shape;509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0" name="Google Shape;510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1" name="Google Shape;511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2" name="Google Shape;512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3" name="Google Shape;513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4" name="Google Shape;514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5" name="Google Shape;515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6" name="Google Shape;516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7" name="Google Shape;517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8" name="Google Shape;518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9" name="Google Shape;519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0" name="Google Shape;520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1" name="Google Shape;521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2" name="Google Shape;522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3" name="Google Shape;523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24" name="Google Shape;524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" name="Google Shape;525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" name="Google Shape;526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" name="Google Shape;527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" name="Google Shape;528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" name="Google Shape;529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" name="Google Shape;530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" name="Google Shape;531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32" name="Google Shape;532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38" name="Google Shape;538;p13"/>
          <p:cNvSpPr txBox="1"/>
          <p:nvPr>
            <p:ph idx="1" type="subTitle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9" name="Google Shape;539;p13"/>
          <p:cNvSpPr txBox="1"/>
          <p:nvPr>
            <p:ph hasCustomPrompt="1" idx="2" type="title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0" name="Google Shape;540;p13"/>
          <p:cNvSpPr txBox="1"/>
          <p:nvPr>
            <p:ph idx="3" type="subTitle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1" name="Google Shape;541;p13"/>
          <p:cNvSpPr txBox="1"/>
          <p:nvPr>
            <p:ph idx="4" type="subTitle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13"/>
          <p:cNvSpPr txBox="1"/>
          <p:nvPr>
            <p:ph hasCustomPrompt="1" idx="5" type="title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3" name="Google Shape;543;p13"/>
          <p:cNvSpPr txBox="1"/>
          <p:nvPr>
            <p:ph idx="6" type="subTitle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4" name="Google Shape;544;p13"/>
          <p:cNvSpPr txBox="1"/>
          <p:nvPr>
            <p:ph idx="7" type="subTitle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5" name="Google Shape;545;p13"/>
          <p:cNvSpPr txBox="1"/>
          <p:nvPr>
            <p:ph hasCustomPrompt="1" idx="8" type="title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6" name="Google Shape;546;p13"/>
          <p:cNvSpPr txBox="1"/>
          <p:nvPr>
            <p:ph idx="9" type="subTitle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7" name="Google Shape;547;p13"/>
          <p:cNvSpPr txBox="1"/>
          <p:nvPr>
            <p:ph idx="13" type="subTitle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13"/>
          <p:cNvSpPr txBox="1"/>
          <p:nvPr>
            <p:ph hasCustomPrompt="1" idx="14" type="title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9" name="Google Shape;549;p13"/>
          <p:cNvSpPr txBox="1"/>
          <p:nvPr>
            <p:ph idx="15" type="subTitle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50" name="Google Shape;550;p13"/>
          <p:cNvSpPr txBox="1"/>
          <p:nvPr>
            <p:ph idx="16" type="subTitle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1" name="Google Shape;551;p13"/>
          <p:cNvSpPr txBox="1"/>
          <p:nvPr>
            <p:ph hasCustomPrompt="1" idx="17" type="title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2" name="Google Shape;552;p13"/>
          <p:cNvSpPr txBox="1"/>
          <p:nvPr>
            <p:ph idx="18" type="subTitle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553" name="Google Shape;553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4" name="Google Shape;554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5" name="Google Shape;555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56" name="Google Shape;556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7" name="Google Shape;557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3" name="Google Shape;593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94" name="Google Shape;594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4"/>
          <p:cNvSpPr txBox="1"/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99" name="Google Shape;599;p14"/>
          <p:cNvSpPr txBox="1"/>
          <p:nvPr>
            <p:ph idx="1" type="subTitle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600" name="Google Shape;600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01" name="Google Shape;601;p14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9" name="Google Shape;609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10" name="Google Shape;610;p14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4" name="Google Shape;614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15" name="Google Shape;615;p14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14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p15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26" name="Google Shape;626;p15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27" name="Google Shape;627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40" name="Google Shape;640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4" name="Google Shape;644;p15"/>
          <p:cNvSpPr txBox="1"/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5" name="Google Shape;645;p15"/>
          <p:cNvSpPr txBox="1"/>
          <p:nvPr>
            <p:ph idx="1" type="subTitle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5"/>
          <p:cNvSpPr/>
          <p:nvPr>
            <p:ph idx="2" type="pic"/>
          </p:nvPr>
        </p:nvSpPr>
        <p:spPr>
          <a:xfrm>
            <a:off x="4627875" y="778125"/>
            <a:ext cx="3627900" cy="3762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6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9" name="Google Shape;649;p16"/>
          <p:cNvSpPr txBox="1"/>
          <p:nvPr>
            <p:ph idx="1" type="subTitle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grpSp>
        <p:nvGrpSpPr>
          <p:cNvPr id="650" name="Google Shape;650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51" name="Google Shape;651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2" name="Google Shape;652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65" name="Google Shape;665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7"/>
          <p:cNvSpPr txBox="1"/>
          <p:nvPr>
            <p:ph type="title"/>
          </p:nvPr>
        </p:nvSpPr>
        <p:spPr>
          <a:xfrm>
            <a:off x="5026800" y="1720586"/>
            <a:ext cx="3157500" cy="10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71" name="Google Shape;671;p17"/>
          <p:cNvSpPr txBox="1"/>
          <p:nvPr>
            <p:ph idx="1" type="subTitle"/>
          </p:nvPr>
        </p:nvSpPr>
        <p:spPr>
          <a:xfrm>
            <a:off x="5027018" y="2799063"/>
            <a:ext cx="31575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72" name="Google Shape;672;p17"/>
          <p:cNvGrpSpPr/>
          <p:nvPr/>
        </p:nvGrpSpPr>
        <p:grpSpPr>
          <a:xfrm>
            <a:off x="-958305" y="3475515"/>
            <a:ext cx="1961773" cy="2399979"/>
            <a:chOff x="108580" y="3135490"/>
            <a:chExt cx="1961773" cy="2399979"/>
          </a:xfrm>
        </p:grpSpPr>
        <p:sp>
          <p:nvSpPr>
            <p:cNvPr id="673" name="Google Shape;673;p17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7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7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7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7" name="Google Shape;677;p17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78" name="Google Shape;678;p17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17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17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17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17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17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17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17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17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87" name="Google Shape;687;p17"/>
          <p:cNvGrpSpPr/>
          <p:nvPr/>
        </p:nvGrpSpPr>
        <p:grpSpPr>
          <a:xfrm>
            <a:off x="7250837" y="-355553"/>
            <a:ext cx="1934332" cy="1332011"/>
            <a:chOff x="7107962" y="-355553"/>
            <a:chExt cx="1934332" cy="1332011"/>
          </a:xfrm>
        </p:grpSpPr>
        <p:sp>
          <p:nvSpPr>
            <p:cNvPr id="688" name="Google Shape;688;p17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7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7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7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7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7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7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7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2"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18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698" name="Google Shape;698;p18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8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2" name="Google Shape;702;p18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03" name="Google Shape;703;p18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18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18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18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12" name="Google Shape;712;p18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713" name="Google Shape;713;p18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8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8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8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1" name="Google Shape;721;p18"/>
          <p:cNvSpPr txBox="1"/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2" name="Google Shape;722;p18"/>
          <p:cNvSpPr txBox="1"/>
          <p:nvPr>
            <p:ph idx="1" type="subTitle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3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9"/>
          <p:cNvSpPr txBox="1"/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5" name="Google Shape;725;p19"/>
          <p:cNvSpPr txBox="1"/>
          <p:nvPr>
            <p:ph idx="1" type="subTitle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26" name="Google Shape;726;p19"/>
          <p:cNvGrpSpPr/>
          <p:nvPr/>
        </p:nvGrpSpPr>
        <p:grpSpPr>
          <a:xfrm>
            <a:off x="6950792" y="-147006"/>
            <a:ext cx="2532725" cy="1881750"/>
            <a:chOff x="7221517" y="-507956"/>
            <a:chExt cx="2532725" cy="1881750"/>
          </a:xfrm>
        </p:grpSpPr>
        <p:sp>
          <p:nvSpPr>
            <p:cNvPr id="727" name="Google Shape;727;p1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7" name="Google Shape;737;p19"/>
          <p:cNvGrpSpPr/>
          <p:nvPr/>
        </p:nvGrpSpPr>
        <p:grpSpPr>
          <a:xfrm>
            <a:off x="6399342" y="3763244"/>
            <a:ext cx="2532725" cy="1881750"/>
            <a:chOff x="7221517" y="-507956"/>
            <a:chExt cx="2532725" cy="1881750"/>
          </a:xfrm>
        </p:grpSpPr>
        <p:sp>
          <p:nvSpPr>
            <p:cNvPr id="738" name="Google Shape;738;p1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50" name="Google Shape;750;p20"/>
          <p:cNvSpPr txBox="1"/>
          <p:nvPr>
            <p:ph idx="1" type="subTitle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1" name="Google Shape;751;p20"/>
          <p:cNvSpPr txBox="1"/>
          <p:nvPr>
            <p:ph idx="2" type="subTitle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20"/>
          <p:cNvSpPr txBox="1"/>
          <p:nvPr>
            <p:ph idx="3" type="subTitle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53" name="Google Shape;753;p20"/>
          <p:cNvSpPr txBox="1"/>
          <p:nvPr>
            <p:ph idx="4" type="subTitle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754" name="Google Shape;754;p20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755" name="Google Shape;755;p20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9" name="Google Shape;759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60" name="Google Shape;760;p20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20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20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20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20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20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20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20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69" name="Google Shape;769;p20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770" name="Google Shape;770;p20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4" name="Google Shape;774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75" name="Google Shape;775;p20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20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20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20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20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1" name="Google Shape;101;p3"/>
          <p:cNvSpPr txBox="1"/>
          <p:nvPr>
            <p:ph hasCustomPrompt="1" idx="2" type="title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/>
          <p:nvPr>
            <p:ph idx="1" type="subTitle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86" name="Google Shape;786;p21"/>
          <p:cNvSpPr txBox="1"/>
          <p:nvPr>
            <p:ph idx="1" type="subTitle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87" name="Google Shape;787;p21"/>
          <p:cNvSpPr txBox="1"/>
          <p:nvPr>
            <p:ph idx="2" type="subTitle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788" name="Google Shape;788;p21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789" name="Google Shape;789;p2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9" name="Google Shape;799;p21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800" name="Google Shape;800;p2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12" name="Google Shape;812;p22"/>
          <p:cNvSpPr txBox="1"/>
          <p:nvPr>
            <p:ph idx="1" type="subTitle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22"/>
          <p:cNvSpPr txBox="1"/>
          <p:nvPr>
            <p:ph idx="2" type="subTitle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22"/>
          <p:cNvSpPr txBox="1"/>
          <p:nvPr>
            <p:ph idx="3" type="subTitle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22"/>
          <p:cNvSpPr txBox="1"/>
          <p:nvPr>
            <p:ph idx="4" type="subTitle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6" name="Google Shape;816;p22"/>
          <p:cNvSpPr txBox="1"/>
          <p:nvPr>
            <p:ph idx="5" type="subTitle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7" name="Google Shape;817;p22"/>
          <p:cNvSpPr txBox="1"/>
          <p:nvPr>
            <p:ph idx="6" type="subTitle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18" name="Google Shape;818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9" name="Google Shape;819;p2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9" name="Google Shape;829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30" name="Google Shape;830;p2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2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42" name="Google Shape;842;p23"/>
          <p:cNvSpPr txBox="1"/>
          <p:nvPr>
            <p:ph idx="1" type="subTitle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3" name="Google Shape;843;p23"/>
          <p:cNvSpPr txBox="1"/>
          <p:nvPr>
            <p:ph idx="2" type="subTitle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4" name="Google Shape;844;p23"/>
          <p:cNvSpPr txBox="1"/>
          <p:nvPr>
            <p:ph idx="3" type="subTitle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5" name="Google Shape;845;p23"/>
          <p:cNvSpPr txBox="1"/>
          <p:nvPr>
            <p:ph idx="4" type="subTitle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6" name="Google Shape;846;p23"/>
          <p:cNvSpPr txBox="1"/>
          <p:nvPr>
            <p:ph idx="5" type="subTitle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7" name="Google Shape;847;p23"/>
          <p:cNvSpPr txBox="1"/>
          <p:nvPr>
            <p:ph idx="6" type="subTitle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8" name="Google Shape;848;p23"/>
          <p:cNvSpPr txBox="1"/>
          <p:nvPr>
            <p:ph idx="7" type="subTitle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9" name="Google Shape;849;p23"/>
          <p:cNvSpPr txBox="1"/>
          <p:nvPr>
            <p:ph idx="8" type="subTitle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50" name="Google Shape;850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51" name="Google Shape;851;p2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1" name="Google Shape;861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62" name="Google Shape;862;p2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Google Shape;873;p24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2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75" name="Google Shape;875;p24"/>
          <p:cNvSpPr txBox="1"/>
          <p:nvPr>
            <p:ph idx="1" type="subTitle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6" name="Google Shape;876;p24"/>
          <p:cNvSpPr txBox="1"/>
          <p:nvPr>
            <p:ph idx="2" type="subTitle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7" name="Google Shape;877;p24"/>
          <p:cNvSpPr txBox="1"/>
          <p:nvPr>
            <p:ph idx="3" type="subTitle"/>
          </p:nvPr>
        </p:nvSpPr>
        <p:spPr>
          <a:xfrm>
            <a:off x="111020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8" name="Google Shape;878;p24"/>
          <p:cNvSpPr txBox="1"/>
          <p:nvPr>
            <p:ph idx="4" type="subTitle"/>
          </p:nvPr>
        </p:nvSpPr>
        <p:spPr>
          <a:xfrm>
            <a:off x="3580050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9" name="Google Shape;879;p24"/>
          <p:cNvSpPr txBox="1"/>
          <p:nvPr>
            <p:ph idx="5" type="subTitle"/>
          </p:nvPr>
        </p:nvSpPr>
        <p:spPr>
          <a:xfrm>
            <a:off x="604989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0" name="Google Shape;880;p24"/>
          <p:cNvSpPr txBox="1"/>
          <p:nvPr>
            <p:ph idx="6" type="subTitle"/>
          </p:nvPr>
        </p:nvSpPr>
        <p:spPr>
          <a:xfrm>
            <a:off x="604989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1" name="Google Shape;881;p24"/>
          <p:cNvSpPr txBox="1"/>
          <p:nvPr>
            <p:ph idx="7" type="subTitle"/>
          </p:nvPr>
        </p:nvSpPr>
        <p:spPr>
          <a:xfrm>
            <a:off x="111110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2" name="Google Shape;882;p24"/>
          <p:cNvSpPr txBox="1"/>
          <p:nvPr>
            <p:ph idx="8" type="subTitle"/>
          </p:nvPr>
        </p:nvSpPr>
        <p:spPr>
          <a:xfrm>
            <a:off x="3580950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3" name="Google Shape;883;p24"/>
          <p:cNvSpPr txBox="1"/>
          <p:nvPr>
            <p:ph idx="9" type="subTitle"/>
          </p:nvPr>
        </p:nvSpPr>
        <p:spPr>
          <a:xfrm>
            <a:off x="605079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4" name="Google Shape;884;p24"/>
          <p:cNvSpPr txBox="1"/>
          <p:nvPr>
            <p:ph idx="13" type="subTitle"/>
          </p:nvPr>
        </p:nvSpPr>
        <p:spPr>
          <a:xfrm>
            <a:off x="111110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5" name="Google Shape;885;p24"/>
          <p:cNvSpPr txBox="1"/>
          <p:nvPr>
            <p:ph idx="14" type="subTitle"/>
          </p:nvPr>
        </p:nvSpPr>
        <p:spPr>
          <a:xfrm>
            <a:off x="3580950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6" name="Google Shape;886;p24"/>
          <p:cNvSpPr txBox="1"/>
          <p:nvPr>
            <p:ph idx="15" type="subTitle"/>
          </p:nvPr>
        </p:nvSpPr>
        <p:spPr>
          <a:xfrm>
            <a:off x="605079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87" name="Google Shape;887;p24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88" name="Google Shape;888;p2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8" name="Google Shape;898;p24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99" name="Google Shape;899;p2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2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911" name="Google Shape;911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12" name="Google Shape;912;p2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grpSp>
        <p:nvGrpSpPr>
          <p:cNvPr id="924" name="Google Shape;924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5" name="Google Shape;925;p2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5" name="Google Shape;935;p26"/>
          <p:cNvGrpSpPr/>
          <p:nvPr/>
        </p:nvGrpSpPr>
        <p:grpSpPr>
          <a:xfrm flipH="1" rot="10800000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6" name="Google Shape;936;p2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27"/>
          <p:cNvSpPr txBox="1"/>
          <p:nvPr>
            <p:ph hasCustomPrompt="1" type="title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8" name="Google Shape;948;p27"/>
          <p:cNvSpPr txBox="1"/>
          <p:nvPr>
            <p:ph idx="1" type="subTitle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49" name="Google Shape;949;p27"/>
          <p:cNvSpPr txBox="1"/>
          <p:nvPr>
            <p:ph hasCustomPrompt="1" idx="2" type="title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0" name="Google Shape;950;p27"/>
          <p:cNvSpPr txBox="1"/>
          <p:nvPr>
            <p:ph idx="3" type="subTitle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51" name="Google Shape;951;p27"/>
          <p:cNvSpPr txBox="1"/>
          <p:nvPr>
            <p:ph hasCustomPrompt="1" idx="4" type="title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2" name="Google Shape;952;p27"/>
          <p:cNvSpPr txBox="1"/>
          <p:nvPr>
            <p:ph idx="5" type="subTitle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953" name="Google Shape;953;p27"/>
          <p:cNvGrpSpPr/>
          <p:nvPr/>
        </p:nvGrpSpPr>
        <p:grpSpPr>
          <a:xfrm rot="10800000">
            <a:off x="6611267" y="3525019"/>
            <a:ext cx="2532725" cy="1881750"/>
            <a:chOff x="7221517" y="-507956"/>
            <a:chExt cx="2532725" cy="1881750"/>
          </a:xfrm>
        </p:grpSpPr>
        <p:sp>
          <p:nvSpPr>
            <p:cNvPr id="954" name="Google Shape;954;p2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4" name="Google Shape;964;p27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965" name="Google Shape;965;p2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28"/>
          <p:cNvSpPr txBox="1"/>
          <p:nvPr>
            <p:ph hasCustomPrompt="1" type="title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7" name="Google Shape;977;p28"/>
          <p:cNvSpPr txBox="1"/>
          <p:nvPr>
            <p:ph idx="1" type="subTitle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78" name="Google Shape;978;p28"/>
          <p:cNvSpPr txBox="1"/>
          <p:nvPr>
            <p:ph idx="2" type="subTitle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79" name="Google Shape;979;p28"/>
          <p:cNvSpPr txBox="1"/>
          <p:nvPr>
            <p:ph hasCustomPrompt="1" idx="3" type="title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0" name="Google Shape;980;p28"/>
          <p:cNvSpPr txBox="1"/>
          <p:nvPr>
            <p:ph idx="4" type="subTitle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81" name="Google Shape;981;p28"/>
          <p:cNvSpPr txBox="1"/>
          <p:nvPr>
            <p:ph idx="5" type="subTitle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2" name="Google Shape;982;p28"/>
          <p:cNvSpPr txBox="1"/>
          <p:nvPr>
            <p:ph hasCustomPrompt="1" idx="6" type="title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3" name="Google Shape;983;p28"/>
          <p:cNvSpPr txBox="1"/>
          <p:nvPr>
            <p:ph idx="7" type="subTitle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84" name="Google Shape;984;p28"/>
          <p:cNvSpPr txBox="1"/>
          <p:nvPr>
            <p:ph idx="8" type="subTitle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5" name="Google Shape;985;p28"/>
          <p:cNvSpPr txBox="1"/>
          <p:nvPr>
            <p:ph idx="9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986" name="Google Shape;986;p28"/>
          <p:cNvGrpSpPr/>
          <p:nvPr/>
        </p:nvGrpSpPr>
        <p:grpSpPr>
          <a:xfrm rot="-10638711">
            <a:off x="-2374723" y="-345865"/>
            <a:ext cx="3485299" cy="1363521"/>
            <a:chOff x="5000328" y="4413931"/>
            <a:chExt cx="3485298" cy="1363521"/>
          </a:xfrm>
        </p:grpSpPr>
        <p:grpSp>
          <p:nvGrpSpPr>
            <p:cNvPr id="987" name="Google Shape;987;p28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988" name="Google Shape;988;p28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28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28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28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28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28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28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28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28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7" name="Google Shape;997;p28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8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8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9"/>
          <p:cNvSpPr txBox="1"/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02" name="Google Shape;1002;p29"/>
          <p:cNvSpPr txBox="1"/>
          <p:nvPr>
            <p:ph idx="1" type="subTitle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3" name="Google Shape;1003;p29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b="1" lang="es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b="1" lang="es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s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04" name="Google Shape;1004;p29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05" name="Google Shape;1005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06" name="Google Shape;1006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07" name="Google Shape;1007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08" name="Google Shape;1008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09" name="Google Shape;1009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0" name="Google Shape;1010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1" name="Google Shape;1011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2" name="Google Shape;1012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3" name="Google Shape;1013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4" name="Google Shape;1014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5" name="Google Shape;1015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6" name="Google Shape;1016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7" name="Google Shape;1017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8" name="Google Shape;1018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9" name="Google Shape;1019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0" name="Google Shape;1020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1" name="Google Shape;1021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2" name="Google Shape;1022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3" name="Google Shape;1023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4" name="Google Shape;1024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5" name="Google Shape;1025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6" name="Google Shape;1026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7" name="Google Shape;1027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8" name="Google Shape;1028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9" name="Google Shape;1029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0" name="Google Shape;1030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1" name="Google Shape;1031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2" name="Google Shape;1032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3" name="Google Shape;1033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4" name="Google Shape;1034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6" name="Google Shape;1036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037" name="Google Shape;1037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8" name="Google Shape;1038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9" name="Google Shape;1039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0" name="Google Shape;1040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1" name="Google Shape;1041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2" name="Google Shape;1042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3" name="Google Shape;1043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4" name="Google Shape;1044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45" name="Google Shape;1045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8" name="Google Shape;1048;p29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49" name="Google Shape;1049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0" name="Google Shape;1050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51" name="Google Shape;1051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52" name="Google Shape;1052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5" name="Google Shape;1055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6" name="Google Shape;1056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7" name="Google Shape;1057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2" name="Google Shape;1062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3" name="Google Shape;1063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4" name="Google Shape;1064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5" name="Google Shape;1065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6" name="Google Shape;1066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7" name="Google Shape;1067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8" name="Google Shape;1068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9" name="Google Shape;1069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0" name="Google Shape;1070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1" name="Google Shape;1071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2" name="Google Shape;1072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3" name="Google Shape;1073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4" name="Google Shape;1074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5" name="Google Shape;1075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6" name="Google Shape;1076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7" name="Google Shape;1077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8" name="Google Shape;1078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0" name="Google Shape;1080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081" name="Google Shape;1081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2" name="Google Shape;1082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3" name="Google Shape;1083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4" name="Google Shape;1084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5" name="Google Shape;1085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6" name="Google Shape;1086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7" name="Google Shape;1087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8" name="Google Shape;1088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89" name="Google Shape;1089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b="0" l="15236" r="10474" t="0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30" title="logo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24470">
            <a:off x="90132" y="4742443"/>
            <a:ext cx="681988" cy="369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3" name="Google Shape;193;p4"/>
          <p:cNvSpPr txBox="1"/>
          <p:nvPr>
            <p:ph idx="1" type="body"/>
          </p:nvPr>
        </p:nvSpPr>
        <p:spPr>
          <a:xfrm>
            <a:off x="720000" y="1215750"/>
            <a:ext cx="3975900" cy="16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94" name="Google Shape;194;p4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195" name="Google Shape;195;p4"/>
            <p:cNvSpPr/>
            <p:nvPr/>
          </p:nvSpPr>
          <p:spPr>
            <a:xfrm flipH="1" rot="10515695">
              <a:off x="8395243" y="73330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flipH="1" rot="10515695">
              <a:off x="9021249" y="726033"/>
              <a:ext cx="650171" cy="721091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flipH="1" rot="10515695">
              <a:off x="8701969" y="187519"/>
              <a:ext cx="650171" cy="721066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flipH="1" rot="10515695">
              <a:off x="8382688" y="-35101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flipH="1" rot="10515695">
              <a:off x="9008695" y="-358246"/>
              <a:ext cx="650196" cy="721041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flipH="1" rot="10515695">
              <a:off x="8988036" y="-202011"/>
              <a:ext cx="57070" cy="57045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flipH="1" rot="10515695">
              <a:off x="9613745" y="157614"/>
              <a:ext cx="57045" cy="57070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flipH="1" rot="10515695">
              <a:off x="9310934" y="707797"/>
              <a:ext cx="57020" cy="57070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8" name="Google Shape;1128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9" name="Google Shape;1129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30" name="Google Shape;1130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31" name="Google Shape;1131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2" name="Google Shape;1132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0" name="Google Shape;1160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8" name="Google Shape;1168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69" name="Google Shape;1169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2" name="Google Shape;1172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3" name="Google Shape;1173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4" name="Google Shape;1174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75" name="Google Shape;1175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6" name="Google Shape;1176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4" name="Google Shape;1204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2" name="Google Shape;1212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213" name="Google Shape;1213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6" name="Google Shape;1216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9" name="Google Shape;1219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2" name="Google Shape;1222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25" name="Google Shape;1225;p31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" name="Google Shape;1229;p31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5" name="Google Shape;205;p5"/>
          <p:cNvSpPr txBox="1"/>
          <p:nvPr>
            <p:ph idx="1" type="subTitle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6" name="Google Shape;206;p5"/>
          <p:cNvSpPr txBox="1"/>
          <p:nvPr>
            <p:ph idx="2" type="subTitle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7" name="Google Shape;207;p5"/>
          <p:cNvSpPr txBox="1"/>
          <p:nvPr>
            <p:ph idx="3" type="subTitle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8" name="Google Shape;208;p5"/>
          <p:cNvSpPr txBox="1"/>
          <p:nvPr>
            <p:ph idx="4" type="subTitle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09" name="Google Shape;209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233" name="Google Shape;233;p6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234" name="Google Shape;234;p6"/>
            <p:cNvSpPr/>
            <p:nvPr/>
          </p:nvSpPr>
          <p:spPr>
            <a:xfrm flipH="1" rot="10515695">
              <a:off x="8395243" y="73330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flipH="1" rot="10515695">
              <a:off x="9021249" y="726033"/>
              <a:ext cx="650171" cy="721091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flipH="1" rot="10515695">
              <a:off x="8701969" y="187519"/>
              <a:ext cx="650171" cy="721066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flipH="1" rot="10515695">
              <a:off x="8382688" y="-35101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flipH="1" rot="10515695">
              <a:off x="9008695" y="-358246"/>
              <a:ext cx="650196" cy="721041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flipH="1" rot="10515695">
              <a:off x="8988036" y="-202011"/>
              <a:ext cx="57070" cy="57045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flipH="1" rot="10515695">
              <a:off x="9613745" y="157614"/>
              <a:ext cx="57045" cy="57070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flipH="1" rot="10515695">
              <a:off x="9310934" y="707797"/>
              <a:ext cx="57020" cy="57070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flipH="1" rot="10515695">
            <a:off x="8362734" y="-200627"/>
            <a:ext cx="57045" cy="57045"/>
          </a:xfrm>
          <a:custGeom>
            <a:rect b="b" l="l" r="r" t="t"/>
            <a:pathLst>
              <a:path extrusionOk="0" h="2282" w="2282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/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5" name="Google Shape;245;p7"/>
          <p:cNvSpPr txBox="1"/>
          <p:nvPr>
            <p:ph idx="1" type="subTitle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/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6" name="Google Shape;426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10"/>
          <p:cNvSpPr txBox="1"/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430" name="Google Shape;430;p10"/>
          <p:cNvGrpSpPr/>
          <p:nvPr/>
        </p:nvGrpSpPr>
        <p:grpSpPr>
          <a:xfrm rot="10800000">
            <a:off x="6825617" y="-226461"/>
            <a:ext cx="3485298" cy="1363521"/>
            <a:chOff x="5000328" y="4413931"/>
            <a:chExt cx="3485298" cy="1363521"/>
          </a:xfrm>
        </p:grpSpPr>
        <p:grpSp>
          <p:nvGrpSpPr>
            <p:cNvPr id="431" name="Google Shape;431;p10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432" name="Google Shape;432;p10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0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10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10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10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0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0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0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10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1" name="Google Shape;441;p10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0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30.png"/><Relationship Id="rId6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32"/>
          <p:cNvSpPr txBox="1"/>
          <p:nvPr>
            <p:ph idx="4294967295" type="ctrTitle"/>
          </p:nvPr>
        </p:nvSpPr>
        <p:spPr>
          <a:xfrm>
            <a:off x="1055100" y="1475238"/>
            <a:ext cx="7033800" cy="219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ENTRADA Y SALIDA DE DATOS</a:t>
            </a:r>
            <a:endParaRPr sz="6000"/>
          </a:p>
        </p:txBody>
      </p:sp>
      <p:sp>
        <p:nvSpPr>
          <p:cNvPr id="1235" name="Google Shape;1235;p32"/>
          <p:cNvSpPr txBox="1"/>
          <p:nvPr>
            <p:ph idx="4294967295" type="subTitle"/>
          </p:nvPr>
        </p:nvSpPr>
        <p:spPr>
          <a:xfrm>
            <a:off x="0" y="4459425"/>
            <a:ext cx="5403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>
                <a:latin typeface="Average"/>
                <a:ea typeface="Average"/>
                <a:cs typeface="Average"/>
                <a:sym typeface="Average"/>
              </a:rPr>
              <a:t>By:</a:t>
            </a:r>
            <a:endParaRPr b="1" i="1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236" name="Google Shape;1236;p32" title="logo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24475">
            <a:off x="322650" y="4213650"/>
            <a:ext cx="1581150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41"/>
          <p:cNvSpPr txBox="1"/>
          <p:nvPr/>
        </p:nvSpPr>
        <p:spPr>
          <a:xfrm>
            <a:off x="126500" y="517325"/>
            <a:ext cx="3152700" cy="8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MÉTODOS IMPORTANTES</a:t>
            </a:r>
            <a:endParaRPr b="1"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8" name="Google Shape;1328;p41"/>
          <p:cNvSpPr txBox="1"/>
          <p:nvPr/>
        </p:nvSpPr>
        <p:spPr>
          <a:xfrm>
            <a:off x="890100" y="1762025"/>
            <a:ext cx="185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cin</a:t>
            </a:r>
            <a:r>
              <a:rPr b="1" lang="es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lang="es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get</a:t>
            </a:r>
            <a:r>
              <a:rPr b="1" lang="es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()</a:t>
            </a:r>
            <a:r>
              <a:rPr b="1" lang="es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b="1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9" name="Google Shape;1329;p41"/>
          <p:cNvSpPr txBox="1"/>
          <p:nvPr/>
        </p:nvSpPr>
        <p:spPr>
          <a:xfrm>
            <a:off x="3342750" y="163325"/>
            <a:ext cx="5613900" cy="159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Cuando ingresas datos al computador, básicamente ahí creas tu buffer de entrada. Pues no es necesario ingresar por separado cada lectura, puedes ingresar todo de golpe, y el programa irá leyendo y usando en orden lo recibido previamente hasta terminarse el “buff”.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Teniendo esta idea, y para resumir, debemos pensarlo como si fuésemos el cursor dentro de un archivo de texto.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0" name="Google Shape;1330;p41"/>
          <p:cNvSpPr txBox="1"/>
          <p:nvPr/>
        </p:nvSpPr>
        <p:spPr>
          <a:xfrm>
            <a:off x="838600" y="2849938"/>
            <a:ext cx="185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cin</a:t>
            </a:r>
            <a:r>
              <a:rPr b="1" lang="es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lang="es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unget</a:t>
            </a:r>
            <a:r>
              <a:rPr b="1" lang="es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()</a:t>
            </a:r>
            <a:r>
              <a:rPr b="1" lang="es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b="1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1" name="Google Shape;1331;p41"/>
          <p:cNvSpPr txBox="1"/>
          <p:nvPr/>
        </p:nvSpPr>
        <p:spPr>
          <a:xfrm>
            <a:off x="5244675" y="1871875"/>
            <a:ext cx="159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cin</a:t>
            </a:r>
            <a:r>
              <a:rPr b="1" lang="es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&gt;&gt;</a:t>
            </a:r>
            <a:r>
              <a:rPr b="1" lang="es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ws</a:t>
            </a:r>
            <a:r>
              <a:rPr b="1" lang="es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2" name="Google Shape;1332;p41"/>
          <p:cNvSpPr txBox="1"/>
          <p:nvPr/>
        </p:nvSpPr>
        <p:spPr>
          <a:xfrm>
            <a:off x="5244675" y="2272075"/>
            <a:ext cx="3633900" cy="1037700"/>
          </a:xfrm>
          <a:prstGeom prst="rect">
            <a:avLst/>
          </a:prstGeom>
          <a:solidFill>
            <a:srgbClr val="19191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Cabe resaltar esta función también. Simplemente te mueve el cursor hasta chocar con un </a:t>
            </a:r>
            <a:r>
              <a:rPr b="1" lang="e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carácter</a:t>
            </a:r>
            <a:r>
              <a:rPr b="1" lang="e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que no </a:t>
            </a:r>
            <a:r>
              <a:rPr b="1" lang="e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sea considerado</a:t>
            </a:r>
            <a:r>
              <a:rPr b="1" lang="e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“whitespace”; es decir, que no sea espacio, enter, o tabs.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3" name="Google Shape;1333;p41"/>
          <p:cNvSpPr txBox="1"/>
          <p:nvPr/>
        </p:nvSpPr>
        <p:spPr>
          <a:xfrm>
            <a:off x="838600" y="3933063"/>
            <a:ext cx="185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cin</a:t>
            </a:r>
            <a:r>
              <a:rPr b="1" lang="es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lang="es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peek</a:t>
            </a:r>
            <a:r>
              <a:rPr b="1" lang="es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()</a:t>
            </a:r>
            <a:r>
              <a:rPr b="1" lang="es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b="1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4" name="Google Shape;1334;p41"/>
          <p:cNvSpPr txBox="1"/>
          <p:nvPr/>
        </p:nvSpPr>
        <p:spPr>
          <a:xfrm>
            <a:off x="511175" y="1361700"/>
            <a:ext cx="610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5" name="Google Shape;1335;p41"/>
          <p:cNvSpPr txBox="1"/>
          <p:nvPr/>
        </p:nvSpPr>
        <p:spPr>
          <a:xfrm>
            <a:off x="838600" y="2147600"/>
            <a:ext cx="3999600" cy="554100"/>
          </a:xfrm>
          <a:prstGeom prst="rect">
            <a:avLst/>
          </a:prstGeom>
          <a:solidFill>
            <a:srgbClr val="19191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 el método </a:t>
            </a:r>
            <a:r>
              <a:rPr b="1" lang="es" sz="1200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get</a:t>
            </a:r>
            <a:r>
              <a:rPr b="1" lang="e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devolveremos el próximo carácter y moveremos una posición el cursor.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6" name="Google Shape;1336;p41"/>
          <p:cNvSpPr txBox="1"/>
          <p:nvPr/>
        </p:nvSpPr>
        <p:spPr>
          <a:xfrm>
            <a:off x="838600" y="3185313"/>
            <a:ext cx="3999600" cy="554100"/>
          </a:xfrm>
          <a:prstGeom prst="rect">
            <a:avLst/>
          </a:prstGeom>
          <a:solidFill>
            <a:srgbClr val="19191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 el método unget, simplemente retrocedemos una posición el cursor.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7" name="Google Shape;1337;p41"/>
          <p:cNvSpPr txBox="1"/>
          <p:nvPr/>
        </p:nvSpPr>
        <p:spPr>
          <a:xfrm>
            <a:off x="838600" y="4333263"/>
            <a:ext cx="3999600" cy="554100"/>
          </a:xfrm>
          <a:prstGeom prst="rect">
            <a:avLst/>
          </a:prstGeom>
          <a:solidFill>
            <a:srgbClr val="19191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 el método peek, únicamente devolveremos el próximo carácter.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8" name="Google Shape;1338;p41"/>
          <p:cNvSpPr txBox="1"/>
          <p:nvPr/>
        </p:nvSpPr>
        <p:spPr>
          <a:xfrm>
            <a:off x="5244675" y="3449475"/>
            <a:ext cx="159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cin</a:t>
            </a:r>
            <a:r>
              <a:rPr b="1" lang="es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lang="es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eof()</a:t>
            </a:r>
            <a:r>
              <a:rPr b="1" lang="es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9" name="Google Shape;1339;p41"/>
          <p:cNvSpPr txBox="1"/>
          <p:nvPr/>
        </p:nvSpPr>
        <p:spPr>
          <a:xfrm>
            <a:off x="5244675" y="3849675"/>
            <a:ext cx="3633900" cy="1181400"/>
          </a:xfrm>
          <a:prstGeom prst="rect">
            <a:avLst/>
          </a:prstGeom>
          <a:solidFill>
            <a:srgbClr val="19191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Esta función solo la usaremos cuando trabajemos con archivos o buffers de los cuales no tendremos una longitud fija o predeterminada. Este devuelve verdadero o falso dependiendo si se alcanzó el final de los datos.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42"/>
          <p:cNvSpPr txBox="1"/>
          <p:nvPr/>
        </p:nvSpPr>
        <p:spPr>
          <a:xfrm>
            <a:off x="152400" y="78150"/>
            <a:ext cx="3792600" cy="4079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Ahora veremos un uso continuo de los métodos..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Se ingresará el buffer </a:t>
            </a:r>
            <a:r>
              <a:rPr lang="es" sz="1100">
                <a:solidFill>
                  <a:srgbClr val="FFFF00"/>
                </a:solidFill>
                <a:latin typeface="Montserrat"/>
                <a:ea typeface="Montserrat"/>
                <a:cs typeface="Montserrat"/>
                <a:sym typeface="Montserrat"/>
              </a:rPr>
              <a:t>“      a1b 2c3”</a:t>
            </a:r>
            <a:endParaRPr sz="1100">
              <a:solidFill>
                <a:srgbClr val="FFFF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primer </a:t>
            </a:r>
            <a:r>
              <a:rPr lang="es" sz="1100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get </a:t>
            </a: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nos obtiene </a:t>
            </a:r>
            <a:r>
              <a:rPr lang="es" sz="1100" u="sng">
                <a:solidFill>
                  <a:srgbClr val="FFFF00"/>
                </a:solidFill>
                <a:latin typeface="Montserrat"/>
                <a:ea typeface="Montserrat"/>
                <a:cs typeface="Montserrat"/>
                <a:sym typeface="Montserrat"/>
              </a:rPr>
              <a:t>un espacio en blanco</a:t>
            </a: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pues el primer caracter del buffer sería este mismo.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igual manera obtenemos </a:t>
            </a:r>
            <a:r>
              <a:rPr lang="es" sz="1100" u="sng">
                <a:solidFill>
                  <a:srgbClr val="FFFF00"/>
                </a:solidFill>
                <a:latin typeface="Montserrat"/>
                <a:ea typeface="Montserrat"/>
                <a:cs typeface="Montserrat"/>
                <a:sym typeface="Montserrat"/>
              </a:rPr>
              <a:t>un espacio en blanco</a:t>
            </a: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con el segundo </a:t>
            </a:r>
            <a:r>
              <a:rPr lang="es" sz="1100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get</a:t>
            </a: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pues el segundo </a:t>
            </a: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carácter</a:t>
            </a: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del buff sigue siendo eso. Ahora hacemos uso de la función </a:t>
            </a:r>
            <a:r>
              <a:rPr lang="es" sz="1100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ws</a:t>
            </a: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para pasar directamente detrás de la </a:t>
            </a:r>
            <a:r>
              <a:rPr lang="es" sz="1100">
                <a:solidFill>
                  <a:srgbClr val="FFFF00"/>
                </a:solidFill>
                <a:latin typeface="Montserrat"/>
                <a:ea typeface="Montserrat"/>
                <a:cs typeface="Montserrat"/>
                <a:sym typeface="Montserrat"/>
              </a:rPr>
              <a:t>‘a’</a:t>
            </a: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Luego obtenemos a la </a:t>
            </a:r>
            <a:r>
              <a:rPr lang="es" sz="1100" u="sng">
                <a:solidFill>
                  <a:srgbClr val="FFFF00"/>
                </a:solidFill>
                <a:latin typeface="Montserrat"/>
                <a:ea typeface="Montserrat"/>
                <a:cs typeface="Montserrat"/>
                <a:sym typeface="Montserrat"/>
              </a:rPr>
              <a:t>‘a’</a:t>
            </a: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antes mencionada con el siguiente </a:t>
            </a:r>
            <a:r>
              <a:rPr lang="es" sz="1100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get</a:t>
            </a: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Ahora hacemos </a:t>
            </a:r>
            <a:r>
              <a:rPr lang="es" sz="1100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unget</a:t>
            </a: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por lo que retrocedemos lo que </a:t>
            </a: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habíamos</a:t>
            </a: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avanzado al hacer el ultimo </a:t>
            </a:r>
            <a:r>
              <a:rPr lang="es" sz="1100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get</a:t>
            </a: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siendo entonces nuestro próximo </a:t>
            </a: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carácter</a:t>
            </a: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la letra </a:t>
            </a:r>
            <a:r>
              <a:rPr lang="es" sz="1100">
                <a:solidFill>
                  <a:srgbClr val="FFFF00"/>
                </a:solidFill>
                <a:latin typeface="Montserrat"/>
                <a:ea typeface="Montserrat"/>
                <a:cs typeface="Montserrat"/>
                <a:sym typeface="Montserrat"/>
              </a:rPr>
              <a:t>‘a’</a:t>
            </a: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 lugar del </a:t>
            </a:r>
            <a:r>
              <a:rPr lang="es" sz="1100">
                <a:solidFill>
                  <a:srgbClr val="FFFF00"/>
                </a:solidFill>
                <a:latin typeface="Montserrat"/>
                <a:ea typeface="Montserrat"/>
                <a:cs typeface="Montserrat"/>
                <a:sym typeface="Montserrat"/>
              </a:rPr>
              <a:t>‘1’</a:t>
            </a: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Entonces ahora, al hacer get, obtenemos otra vez el </a:t>
            </a: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carácter</a:t>
            </a: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es" sz="1100" u="sng">
                <a:solidFill>
                  <a:srgbClr val="FFFF00"/>
                </a:solidFill>
                <a:latin typeface="Montserrat"/>
                <a:ea typeface="Montserrat"/>
                <a:cs typeface="Montserrat"/>
                <a:sym typeface="Montserrat"/>
              </a:rPr>
              <a:t>‘a’</a:t>
            </a: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Luego hacemos peek, por lo que solo copiamos el próximo </a:t>
            </a: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carácter</a:t>
            </a: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sin movernos, obteniendo así el </a:t>
            </a: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carácter</a:t>
            </a: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 sz="1100" u="sng">
                <a:solidFill>
                  <a:srgbClr val="FFFF00"/>
                </a:solidFill>
                <a:latin typeface="Montserrat"/>
                <a:ea typeface="Montserrat"/>
                <a:cs typeface="Montserrat"/>
                <a:sym typeface="Montserrat"/>
              </a:rPr>
              <a:t>‘1’</a:t>
            </a: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Finalmente </a:t>
            </a: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volveremos</a:t>
            </a: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 hacer </a:t>
            </a:r>
            <a:r>
              <a:rPr lang="es" sz="1100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get</a:t>
            </a: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y obtenemos nuevamente el </a:t>
            </a: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carácter</a:t>
            </a: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 sz="1100" u="sng">
                <a:solidFill>
                  <a:srgbClr val="FFFF00"/>
                </a:solidFill>
                <a:latin typeface="Montserrat"/>
                <a:ea typeface="Montserrat"/>
                <a:cs typeface="Montserrat"/>
                <a:sym typeface="Montserrat"/>
              </a:rPr>
              <a:t>‘1’</a:t>
            </a: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pues no nos movimos por el </a:t>
            </a:r>
            <a:r>
              <a:rPr lang="es" sz="1100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peek</a:t>
            </a: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45" name="Google Shape;134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8675" y="237225"/>
            <a:ext cx="3792624" cy="30088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46" name="Google Shape;1346;p42"/>
          <p:cNvPicPr preferRelativeResize="0"/>
          <p:nvPr/>
        </p:nvPicPr>
        <p:blipFill rotWithShape="1">
          <a:blip r:embed="rId4">
            <a:alphaModFix/>
          </a:blip>
          <a:srcRect b="0" l="0" r="57921" t="0"/>
          <a:stretch/>
        </p:blipFill>
        <p:spPr>
          <a:xfrm>
            <a:off x="5336425" y="3425950"/>
            <a:ext cx="3669476" cy="1534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47" name="Google Shape;1347;p42"/>
          <p:cNvSpPr txBox="1"/>
          <p:nvPr/>
        </p:nvSpPr>
        <p:spPr>
          <a:xfrm>
            <a:off x="1710225" y="4299100"/>
            <a:ext cx="31914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Nota: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 es necesario almacenar el </a:t>
            </a:r>
            <a:r>
              <a:rPr lang="es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carácter</a:t>
            </a:r>
            <a:r>
              <a:rPr lang="es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devuelto por el uso de get, si es que no lo necesitan, y tan solo quieren moverse un </a:t>
            </a:r>
            <a:r>
              <a:rPr lang="es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carácter</a:t>
            </a:r>
            <a:r>
              <a:rPr lang="es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solo pongan la función y </a:t>
            </a:r>
            <a:r>
              <a:rPr lang="es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listo</a:t>
            </a:r>
            <a:r>
              <a:rPr lang="es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8" name="Google Shape;1348;p42"/>
          <p:cNvSpPr/>
          <p:nvPr/>
        </p:nvSpPr>
        <p:spPr>
          <a:xfrm rot="5400000">
            <a:off x="4433350" y="3622300"/>
            <a:ext cx="1116900" cy="5196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43"/>
          <p:cNvSpPr txBox="1"/>
          <p:nvPr/>
        </p:nvSpPr>
        <p:spPr>
          <a:xfrm>
            <a:off x="1422250" y="258750"/>
            <a:ext cx="6108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REDIRECCIONAMIENTO DE ENTRADA Y SALIDA DE DATOS</a:t>
            </a:r>
            <a:endParaRPr b="1"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4" name="Google Shape;1354;p43"/>
          <p:cNvSpPr txBox="1"/>
          <p:nvPr/>
        </p:nvSpPr>
        <p:spPr>
          <a:xfrm>
            <a:off x="425375" y="1182150"/>
            <a:ext cx="8251800" cy="1693200"/>
          </a:xfrm>
          <a:prstGeom prst="rect">
            <a:avLst/>
          </a:prstGeom>
          <a:solidFill>
            <a:srgbClr val="19191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Para resumir el tema, es simplemente utilizar archivos que sirvan como fuente y destino, en lugar de hacerlo solo por consola. Para redireccionar solo hay que agregar algo a nuestra </a:t>
            </a: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línea</a:t>
            </a: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comandos cuando ejecutamos el programa.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Redirección de salida:				</a:t>
            </a:r>
            <a:r>
              <a:rPr lang="es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Proyecto.exe</a:t>
            </a: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&gt; </a:t>
            </a:r>
            <a:r>
              <a:rPr lang="es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Salida.ext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Redirección de entrada:				</a:t>
            </a:r>
            <a:r>
              <a:rPr lang="es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Proyecto.exe</a:t>
            </a: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&lt; </a:t>
            </a:r>
            <a:r>
              <a:rPr lang="es">
                <a:solidFill>
                  <a:srgbClr val="00FF00"/>
                </a:solidFill>
                <a:latin typeface="Montserrat"/>
                <a:ea typeface="Montserrat"/>
                <a:cs typeface="Montserrat"/>
                <a:sym typeface="Montserrat"/>
              </a:rPr>
              <a:t>Entrada.ext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Redirección de entrada y salida:		</a:t>
            </a:r>
            <a:r>
              <a:rPr lang="es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Proyecto.exe</a:t>
            </a: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&lt; </a:t>
            </a:r>
            <a:r>
              <a:rPr lang="es">
                <a:solidFill>
                  <a:srgbClr val="00FF00"/>
                </a:solidFill>
                <a:latin typeface="Montserrat"/>
                <a:ea typeface="Montserrat"/>
                <a:cs typeface="Montserrat"/>
                <a:sym typeface="Montserrat"/>
              </a:rPr>
              <a:t>Entrada.ext</a:t>
            </a: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&gt; </a:t>
            </a:r>
            <a:r>
              <a:rPr lang="es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Salida.ext</a:t>
            </a: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Donde: “.ext” sería la extensión del archivo, usualmente “.txt” para esta parte del curso.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5" name="Google Shape;1355;p43"/>
          <p:cNvSpPr txBox="1"/>
          <p:nvPr/>
        </p:nvSpPr>
        <p:spPr>
          <a:xfrm>
            <a:off x="669300" y="3257314"/>
            <a:ext cx="2567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Nota: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Dado que cuando redireccionamos, debemos hacerlo hacia o desde rutas específicas, para hacerlo de manera sencilla, solo trabajaremos con archivos dentro del mismo directorio que el ejecutable.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56" name="Google Shape;1356;p43"/>
          <p:cNvPicPr preferRelativeResize="0"/>
          <p:nvPr/>
        </p:nvPicPr>
        <p:blipFill rotWithShape="1">
          <a:blip r:embed="rId3">
            <a:alphaModFix/>
          </a:blip>
          <a:srcRect b="0" l="0" r="51359" t="0"/>
          <a:stretch/>
        </p:blipFill>
        <p:spPr>
          <a:xfrm>
            <a:off x="4809400" y="3188975"/>
            <a:ext cx="3337499" cy="13987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57" name="Google Shape;1357;p43"/>
          <p:cNvSpPr/>
          <p:nvPr/>
        </p:nvSpPr>
        <p:spPr>
          <a:xfrm>
            <a:off x="3513950" y="3633825"/>
            <a:ext cx="1018200" cy="50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9191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44"/>
          <p:cNvSpPr txBox="1"/>
          <p:nvPr/>
        </p:nvSpPr>
        <p:spPr>
          <a:xfrm>
            <a:off x="259400" y="3692725"/>
            <a:ext cx="2722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3) Luego notaremos que el archivo </a:t>
            </a: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propuesto tendrá el contenido deseado.</a:t>
            </a:r>
            <a:endParaRPr sz="11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63" name="Google Shape;136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200" y="2196200"/>
            <a:ext cx="2662997" cy="923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64" name="Google Shape;1364;p44"/>
          <p:cNvPicPr preferRelativeResize="0"/>
          <p:nvPr/>
        </p:nvPicPr>
        <p:blipFill rotWithShape="1">
          <a:blip r:embed="rId4">
            <a:alphaModFix/>
          </a:blip>
          <a:srcRect b="0" l="52563" r="0" t="0"/>
          <a:stretch/>
        </p:blipFill>
        <p:spPr>
          <a:xfrm>
            <a:off x="4201750" y="2310153"/>
            <a:ext cx="3918445" cy="523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65" name="Google Shape;136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4225" y="3119600"/>
            <a:ext cx="1569575" cy="1759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66" name="Google Shape;1366;p44"/>
          <p:cNvSpPr txBox="1"/>
          <p:nvPr/>
        </p:nvSpPr>
        <p:spPr>
          <a:xfrm>
            <a:off x="259400" y="1258225"/>
            <a:ext cx="28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1) </a:t>
            </a: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Primero </a:t>
            </a: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redireccionemos</a:t>
            </a: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la salida, para esto creamos un programa cualquiera, por ejemplo este que imprime los </a:t>
            </a: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números</a:t>
            </a: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del 1 al 10.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7" name="Google Shape;1367;p44"/>
          <p:cNvSpPr txBox="1"/>
          <p:nvPr/>
        </p:nvSpPr>
        <p:spPr>
          <a:xfrm>
            <a:off x="4159325" y="1288688"/>
            <a:ext cx="28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2) Luego escribimos la redirección en la </a:t>
            </a: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línea</a:t>
            </a: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comando utilizando nuest</a:t>
            </a: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ros nombres de archivo  y damos enter.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8" name="Google Shape;1368;p44"/>
          <p:cNvSpPr txBox="1"/>
          <p:nvPr/>
        </p:nvSpPr>
        <p:spPr>
          <a:xfrm>
            <a:off x="1401050" y="205725"/>
            <a:ext cx="6108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REDIRECCIONAMIENTO DE ENTRADA Y SALIDA DE DATOS</a:t>
            </a:r>
            <a:endParaRPr b="1"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69" name="Google Shape;1369;p44"/>
          <p:cNvPicPr preferRelativeResize="0"/>
          <p:nvPr/>
        </p:nvPicPr>
        <p:blipFill rotWithShape="1">
          <a:blip r:embed="rId6">
            <a:alphaModFix/>
          </a:blip>
          <a:srcRect b="0" l="0" r="13419" t="0"/>
          <a:stretch/>
        </p:blipFill>
        <p:spPr>
          <a:xfrm>
            <a:off x="3370450" y="3391525"/>
            <a:ext cx="2886600" cy="129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70" name="Google Shape;1370;p44"/>
          <p:cNvSpPr/>
          <p:nvPr/>
        </p:nvSpPr>
        <p:spPr>
          <a:xfrm>
            <a:off x="6491450" y="3862225"/>
            <a:ext cx="648000" cy="52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9191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1" name="Google Shape;1371;p44"/>
          <p:cNvSpPr txBox="1"/>
          <p:nvPr/>
        </p:nvSpPr>
        <p:spPr>
          <a:xfrm>
            <a:off x="7224225" y="873625"/>
            <a:ext cx="1866600" cy="1246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Nota: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 es necesario que exista el archivo “destino”, pues en caso de no haber el mencionado, automáticamente se creará uno, con el contenido correspondiente. 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45"/>
          <p:cNvSpPr txBox="1"/>
          <p:nvPr/>
        </p:nvSpPr>
        <p:spPr>
          <a:xfrm>
            <a:off x="341300" y="3819975"/>
            <a:ext cx="2722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3) Luego notaremos la salida en consola obtenida.</a:t>
            </a:r>
            <a:endParaRPr sz="11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7" name="Google Shape;1377;p45"/>
          <p:cNvSpPr txBox="1"/>
          <p:nvPr/>
        </p:nvSpPr>
        <p:spPr>
          <a:xfrm>
            <a:off x="259400" y="1258225"/>
            <a:ext cx="2886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1) Ahora redireccionemos solo la entrada, y mostraremos en consola. Para esto creamos un programa cualquiera, por ejemplo este que imprimirá el contenido recibido desde el usuario..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8" name="Google Shape;1378;p45"/>
          <p:cNvSpPr txBox="1"/>
          <p:nvPr/>
        </p:nvSpPr>
        <p:spPr>
          <a:xfrm>
            <a:off x="3650275" y="1304413"/>
            <a:ext cx="28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2) Luego escribimos la redirección en la línea de comando utilizando nuestros nombres de archivo  y damos enter.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9" name="Google Shape;1379;p45"/>
          <p:cNvSpPr txBox="1"/>
          <p:nvPr/>
        </p:nvSpPr>
        <p:spPr>
          <a:xfrm>
            <a:off x="1401050" y="205725"/>
            <a:ext cx="6108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REDIRECCIONAMIENTO DE ENTRADA Y SALIDA DE DATOS</a:t>
            </a:r>
            <a:endParaRPr b="1"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80" name="Google Shape;1380;p45"/>
          <p:cNvPicPr preferRelativeResize="0"/>
          <p:nvPr/>
        </p:nvPicPr>
        <p:blipFill rotWithShape="1">
          <a:blip r:embed="rId3">
            <a:alphaModFix/>
          </a:blip>
          <a:srcRect b="62187" l="0" r="40940" t="0"/>
          <a:stretch/>
        </p:blipFill>
        <p:spPr>
          <a:xfrm>
            <a:off x="7041150" y="205725"/>
            <a:ext cx="1839451" cy="19448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81" name="Google Shape;138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3123" y="3782916"/>
            <a:ext cx="4449908" cy="7668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82" name="Google Shape;138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200" y="2212525"/>
            <a:ext cx="2114571" cy="148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83" name="Google Shape;1383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3121" y="2407325"/>
            <a:ext cx="5000625" cy="495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46"/>
          <p:cNvSpPr txBox="1"/>
          <p:nvPr/>
        </p:nvSpPr>
        <p:spPr>
          <a:xfrm>
            <a:off x="341300" y="3819975"/>
            <a:ext cx="2722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3) </a:t>
            </a: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Luego notaremos que el archivo propuesto nos dirá que debe recargarse (aceptamos la misma), o directamente tendrá el contenido deseado.</a:t>
            </a:r>
            <a:endParaRPr sz="11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9" name="Google Shape;1389;p46"/>
          <p:cNvSpPr txBox="1"/>
          <p:nvPr/>
        </p:nvSpPr>
        <p:spPr>
          <a:xfrm>
            <a:off x="259400" y="1258225"/>
            <a:ext cx="2886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1) Finalmente ahora </a:t>
            </a:r>
            <a:r>
              <a:rPr lang="es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probaremos</a:t>
            </a:r>
            <a:r>
              <a:rPr lang="es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ambas redirecciones, para esto usaremos el programa anterior, y lo enviaremos al archivo destino.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0" name="Google Shape;1390;p46"/>
          <p:cNvSpPr txBox="1"/>
          <p:nvPr/>
        </p:nvSpPr>
        <p:spPr>
          <a:xfrm>
            <a:off x="3650275" y="1304413"/>
            <a:ext cx="28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2) Luego escribimos la redirección en la línea de comando utilizando nuestros nombres de archivo  y damos enter.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1" name="Google Shape;1391;p46"/>
          <p:cNvSpPr txBox="1"/>
          <p:nvPr/>
        </p:nvSpPr>
        <p:spPr>
          <a:xfrm>
            <a:off x="1401050" y="205725"/>
            <a:ext cx="6108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REDIRECCIONAMIENTO DE ENTRADA Y SALIDA DE DATOS</a:t>
            </a:r>
            <a:endParaRPr b="1"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92" name="Google Shape;1392;p46"/>
          <p:cNvPicPr preferRelativeResize="0"/>
          <p:nvPr/>
        </p:nvPicPr>
        <p:blipFill rotWithShape="1">
          <a:blip r:embed="rId3">
            <a:alphaModFix/>
          </a:blip>
          <a:srcRect b="62187" l="0" r="40940" t="0"/>
          <a:stretch/>
        </p:blipFill>
        <p:spPr>
          <a:xfrm>
            <a:off x="7041150" y="205725"/>
            <a:ext cx="1839451" cy="19448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93" name="Google Shape;139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200" y="2212525"/>
            <a:ext cx="2114571" cy="148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94" name="Google Shape;1394;p46"/>
          <p:cNvPicPr preferRelativeResize="0"/>
          <p:nvPr/>
        </p:nvPicPr>
        <p:blipFill rotWithShape="1">
          <a:blip r:embed="rId5">
            <a:alphaModFix/>
          </a:blip>
          <a:srcRect b="0" l="6907" r="0" t="0"/>
          <a:stretch/>
        </p:blipFill>
        <p:spPr>
          <a:xfrm>
            <a:off x="3650275" y="2482075"/>
            <a:ext cx="5318924" cy="6400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95" name="Google Shape;1395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46000" y="3552514"/>
            <a:ext cx="2337852" cy="1164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96" name="Google Shape;1396;p46"/>
          <p:cNvPicPr preferRelativeResize="0"/>
          <p:nvPr/>
        </p:nvPicPr>
        <p:blipFill rotWithShape="1">
          <a:blip r:embed="rId7">
            <a:alphaModFix/>
          </a:blip>
          <a:srcRect b="0" l="0" r="6933" t="0"/>
          <a:stretch/>
        </p:blipFill>
        <p:spPr>
          <a:xfrm>
            <a:off x="5724050" y="3552525"/>
            <a:ext cx="3259881" cy="800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97" name="Google Shape;1397;p46"/>
          <p:cNvSpPr txBox="1"/>
          <p:nvPr/>
        </p:nvSpPr>
        <p:spPr>
          <a:xfrm>
            <a:off x="5724050" y="4432675"/>
            <a:ext cx="3156600" cy="6402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Nota: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Esto fue realizado con Notepad++, en caso no te aparezca lo de recargar, simplemente vuelve a abrir el archivo.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47"/>
          <p:cNvSpPr txBox="1"/>
          <p:nvPr>
            <p:ph idx="4294967295" type="ctrTitle"/>
          </p:nvPr>
        </p:nvSpPr>
        <p:spPr>
          <a:xfrm>
            <a:off x="1055100" y="1475238"/>
            <a:ext cx="7033800" cy="219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GRACIAS!</a:t>
            </a:r>
            <a:endParaRPr sz="6000"/>
          </a:p>
        </p:txBody>
      </p:sp>
      <p:sp>
        <p:nvSpPr>
          <p:cNvPr id="1403" name="Google Shape;1403;p47"/>
          <p:cNvSpPr txBox="1"/>
          <p:nvPr>
            <p:ph idx="4294967295" type="subTitle"/>
          </p:nvPr>
        </p:nvSpPr>
        <p:spPr>
          <a:xfrm>
            <a:off x="0" y="4459425"/>
            <a:ext cx="5403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>
                <a:latin typeface="Average"/>
                <a:ea typeface="Average"/>
                <a:cs typeface="Average"/>
                <a:sym typeface="Average"/>
              </a:rPr>
              <a:t>By:</a:t>
            </a:r>
            <a:endParaRPr b="1" i="1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404" name="Google Shape;1404;p47" title="logo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24475">
            <a:off x="322650" y="4213650"/>
            <a:ext cx="1581150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33"/>
          <p:cNvSpPr txBox="1"/>
          <p:nvPr>
            <p:ph idx="4294967295" type="title"/>
          </p:nvPr>
        </p:nvSpPr>
        <p:spPr>
          <a:xfrm>
            <a:off x="2154975" y="157675"/>
            <a:ext cx="64944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200"/>
              <a:t>ACLARACIÓN</a:t>
            </a:r>
            <a:endParaRPr sz="4200"/>
          </a:p>
        </p:txBody>
      </p:sp>
      <p:sp>
        <p:nvSpPr>
          <p:cNvPr id="1242" name="Google Shape;1242;p33"/>
          <p:cNvSpPr txBox="1"/>
          <p:nvPr/>
        </p:nvSpPr>
        <p:spPr>
          <a:xfrm>
            <a:off x="1729800" y="1425325"/>
            <a:ext cx="53991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diferencia de ‘C’ en ‘C++’, y más específicamente en el curso, los controles de entrada y salida de datos ya no son manejados por funciones, sino directamente por “OBJETOS”. Estos se encuentran en las </a:t>
            </a:r>
            <a:r>
              <a:rPr lang="e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librerías</a:t>
            </a:r>
            <a:r>
              <a:rPr lang="e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iostream, iomanip, fstream (está es para archivos).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Para esta parte del curso usaremos ‘2’ de esos objetos.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34"/>
          <p:cNvSpPr txBox="1"/>
          <p:nvPr/>
        </p:nvSpPr>
        <p:spPr>
          <a:xfrm>
            <a:off x="2212625" y="354225"/>
            <a:ext cx="442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Objeto ‘cout’</a:t>
            </a:r>
            <a:endParaRPr b="1" sz="4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8" name="Google Shape;1248;p34"/>
          <p:cNvSpPr txBox="1"/>
          <p:nvPr/>
        </p:nvSpPr>
        <p:spPr>
          <a:xfrm>
            <a:off x="2054225" y="1035600"/>
            <a:ext cx="474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Usaremos este objeto para enviar los datos al medio estándar de salida; es decir, para escribir.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49" name="Google Shape;124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475" y="2568325"/>
            <a:ext cx="2778600" cy="135354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50" name="Google Shape;125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9500" y="2390425"/>
            <a:ext cx="1628071" cy="1438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51" name="Google Shape;1251;p34"/>
          <p:cNvSpPr/>
          <p:nvPr/>
        </p:nvSpPr>
        <p:spPr>
          <a:xfrm>
            <a:off x="4398888" y="3416625"/>
            <a:ext cx="1201800" cy="41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2" name="Google Shape;1252;p34"/>
          <p:cNvSpPr txBox="1"/>
          <p:nvPr>
            <p:ph idx="4294967295" type="title"/>
          </p:nvPr>
        </p:nvSpPr>
        <p:spPr>
          <a:xfrm>
            <a:off x="702625" y="2076600"/>
            <a:ext cx="2736300" cy="4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FORMATO GENERAL</a:t>
            </a:r>
            <a:endParaRPr sz="1800"/>
          </a:p>
        </p:txBody>
      </p:sp>
      <p:sp>
        <p:nvSpPr>
          <p:cNvPr id="1253" name="Google Shape;1253;p34"/>
          <p:cNvSpPr txBox="1"/>
          <p:nvPr>
            <p:ph idx="4294967295" type="title"/>
          </p:nvPr>
        </p:nvSpPr>
        <p:spPr>
          <a:xfrm>
            <a:off x="6751500" y="1926075"/>
            <a:ext cx="1300500" cy="4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SALIDA</a:t>
            </a:r>
            <a:endParaRPr sz="1800"/>
          </a:p>
        </p:txBody>
      </p:sp>
      <p:sp>
        <p:nvSpPr>
          <p:cNvPr id="1254" name="Google Shape;1254;p34"/>
          <p:cNvSpPr txBox="1"/>
          <p:nvPr/>
        </p:nvSpPr>
        <p:spPr>
          <a:xfrm>
            <a:off x="3942888" y="2338275"/>
            <a:ext cx="2113800" cy="10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 debe poner “cout” seguido del operador “&lt;&lt;”, para finalmente poner el valor deseado a mostrar en consola.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5" name="Google Shape;1255;p34"/>
          <p:cNvSpPr txBox="1"/>
          <p:nvPr/>
        </p:nvSpPr>
        <p:spPr>
          <a:xfrm>
            <a:off x="681475" y="4090650"/>
            <a:ext cx="37749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Nota: Las operaciones por operadores “&lt;&lt;” y “&gt;&gt;” son agrupables en la misma </a:t>
            </a:r>
            <a:r>
              <a:rPr lang="es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línea</a:t>
            </a:r>
            <a:r>
              <a:rPr lang="es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ilimitadamente como se muestra en el ejemplo. (Solo para estos casos cuando trabajamos con </a:t>
            </a:r>
            <a:r>
              <a:rPr lang="es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objetos</a:t>
            </a:r>
            <a:r>
              <a:rPr lang="es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la librería iostream y fstream)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35"/>
          <p:cNvSpPr txBox="1"/>
          <p:nvPr/>
        </p:nvSpPr>
        <p:spPr>
          <a:xfrm>
            <a:off x="381025" y="163325"/>
            <a:ext cx="3152700" cy="8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MÉTODOS IMPORTANTES</a:t>
            </a:r>
            <a:endParaRPr b="1"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1" name="Google Shape;1261;p35"/>
          <p:cNvSpPr txBox="1"/>
          <p:nvPr/>
        </p:nvSpPr>
        <p:spPr>
          <a:xfrm>
            <a:off x="44525" y="1054025"/>
            <a:ext cx="185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cout</a:t>
            </a:r>
            <a:r>
              <a:rPr b="1" lang="es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lang="es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width(</a:t>
            </a:r>
            <a:r>
              <a:rPr b="1" lang="es">
                <a:solidFill>
                  <a:srgbClr val="00FF00"/>
                </a:solidFill>
                <a:latin typeface="Montserrat"/>
                <a:ea typeface="Montserrat"/>
                <a:cs typeface="Montserrat"/>
                <a:sym typeface="Montserrat"/>
              </a:rPr>
              <a:t>int n</a:t>
            </a:r>
            <a:r>
              <a:rPr b="1" lang="es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r>
              <a:rPr b="1" lang="es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b="1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2" name="Google Shape;1262;p35"/>
          <p:cNvSpPr txBox="1"/>
          <p:nvPr/>
        </p:nvSpPr>
        <p:spPr>
          <a:xfrm>
            <a:off x="4318425" y="687750"/>
            <a:ext cx="3902700" cy="2031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Imagina que pones una celda fija de cierto tamaño de caracteres (</a:t>
            </a:r>
            <a:r>
              <a:rPr b="1" lang="es" sz="15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width</a:t>
            </a:r>
            <a:r>
              <a:rPr b="1" lang="e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), para luego poner tu valor como texto ahí dentro alineado de cierta manera (</a:t>
            </a:r>
            <a:r>
              <a:rPr b="1" lang="es" sz="15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right</a:t>
            </a:r>
            <a:r>
              <a:rPr b="1" lang="e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 </a:t>
            </a:r>
            <a:r>
              <a:rPr b="1" lang="es" sz="15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left</a:t>
            </a:r>
            <a:r>
              <a:rPr b="1" lang="e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).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 es que sobra espacio en tu celda se rellenará con caracteres (</a:t>
            </a:r>
            <a:r>
              <a:rPr b="1" lang="es" sz="15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fill</a:t>
            </a:r>
            <a:r>
              <a:rPr b="1" lang="e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).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3" name="Google Shape;1263;p35"/>
          <p:cNvSpPr txBox="1"/>
          <p:nvPr/>
        </p:nvSpPr>
        <p:spPr>
          <a:xfrm>
            <a:off x="44525" y="1549650"/>
            <a:ext cx="185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cout</a:t>
            </a:r>
            <a:r>
              <a:rPr b="1" lang="es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lang="es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fill</a:t>
            </a:r>
            <a:r>
              <a:rPr b="1" lang="es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b="1" lang="es">
                <a:solidFill>
                  <a:srgbClr val="00FF00"/>
                </a:solidFill>
                <a:latin typeface="Montserrat"/>
                <a:ea typeface="Montserrat"/>
                <a:cs typeface="Montserrat"/>
                <a:sym typeface="Montserrat"/>
              </a:rPr>
              <a:t>char c</a:t>
            </a:r>
            <a:r>
              <a:rPr b="1" lang="es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b="1">
              <a:solidFill>
                <a:srgbClr val="00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4" name="Google Shape;1264;p35"/>
          <p:cNvSpPr txBox="1"/>
          <p:nvPr/>
        </p:nvSpPr>
        <p:spPr>
          <a:xfrm>
            <a:off x="1900325" y="1054025"/>
            <a:ext cx="194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cout</a:t>
            </a:r>
            <a:r>
              <a:rPr b="1" lang="es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&lt;&lt;</a:t>
            </a:r>
            <a:r>
              <a:rPr b="1" lang="es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setw(</a:t>
            </a:r>
            <a:r>
              <a:rPr b="1" lang="es">
                <a:solidFill>
                  <a:srgbClr val="00FF00"/>
                </a:solidFill>
                <a:latin typeface="Montserrat"/>
                <a:ea typeface="Montserrat"/>
                <a:cs typeface="Montserrat"/>
                <a:sym typeface="Montserrat"/>
              </a:rPr>
              <a:t>int n</a:t>
            </a:r>
            <a:r>
              <a:rPr b="1" lang="es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r>
              <a:rPr b="1" lang="es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5" name="Google Shape;1265;p35"/>
          <p:cNvSpPr txBox="1"/>
          <p:nvPr/>
        </p:nvSpPr>
        <p:spPr>
          <a:xfrm>
            <a:off x="1900325" y="1549650"/>
            <a:ext cx="211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cout</a:t>
            </a:r>
            <a:r>
              <a:rPr b="1" lang="es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&lt;&lt;</a:t>
            </a:r>
            <a:r>
              <a:rPr b="1" lang="es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setfill(</a:t>
            </a:r>
            <a:r>
              <a:rPr b="1" lang="es">
                <a:solidFill>
                  <a:srgbClr val="00FF00"/>
                </a:solidFill>
                <a:latin typeface="Montserrat"/>
                <a:ea typeface="Montserrat"/>
                <a:cs typeface="Montserrat"/>
                <a:sym typeface="Montserrat"/>
              </a:rPr>
              <a:t>char c</a:t>
            </a:r>
            <a:r>
              <a:rPr b="1" lang="es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r>
              <a:rPr b="1" lang="es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6" name="Google Shape;1266;p35"/>
          <p:cNvSpPr txBox="1"/>
          <p:nvPr/>
        </p:nvSpPr>
        <p:spPr>
          <a:xfrm>
            <a:off x="111975" y="2090650"/>
            <a:ext cx="211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cout</a:t>
            </a:r>
            <a:r>
              <a:rPr b="1" lang="es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&lt;&lt;</a:t>
            </a:r>
            <a:r>
              <a:rPr b="1" lang="es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left</a:t>
            </a:r>
            <a:r>
              <a:rPr b="1" lang="es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7" name="Google Shape;1267;p35"/>
          <p:cNvSpPr txBox="1"/>
          <p:nvPr/>
        </p:nvSpPr>
        <p:spPr>
          <a:xfrm>
            <a:off x="1900325" y="2090650"/>
            <a:ext cx="211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cout</a:t>
            </a:r>
            <a:r>
              <a:rPr b="1" lang="es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&lt;&lt;</a:t>
            </a:r>
            <a:r>
              <a:rPr b="1" lang="es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right</a:t>
            </a:r>
            <a:r>
              <a:rPr b="1" lang="es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8" name="Google Shape;1268;p35"/>
          <p:cNvSpPr txBox="1"/>
          <p:nvPr/>
        </p:nvSpPr>
        <p:spPr>
          <a:xfrm>
            <a:off x="1029475" y="2917475"/>
            <a:ext cx="185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cout</a:t>
            </a:r>
            <a:r>
              <a:rPr b="1" lang="es" sz="12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lang="es" sz="1200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r>
              <a:rPr b="1" lang="es" sz="1200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b="1" lang="es" sz="1200">
                <a:solidFill>
                  <a:srgbClr val="00FF00"/>
                </a:solidFill>
                <a:latin typeface="Montserrat"/>
                <a:ea typeface="Montserrat"/>
                <a:cs typeface="Montserrat"/>
                <a:sym typeface="Montserrat"/>
              </a:rPr>
              <a:t>int n</a:t>
            </a:r>
            <a:r>
              <a:rPr b="1" lang="es" sz="1200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r>
              <a:rPr b="1" lang="es" sz="12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b="1" sz="12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9" name="Google Shape;1269;p35"/>
          <p:cNvSpPr txBox="1"/>
          <p:nvPr/>
        </p:nvSpPr>
        <p:spPr>
          <a:xfrm>
            <a:off x="4318425" y="2850225"/>
            <a:ext cx="3902700" cy="2031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veces </a:t>
            </a:r>
            <a:r>
              <a:rPr b="1" lang="e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tendremos</a:t>
            </a:r>
            <a:r>
              <a:rPr b="1" lang="e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que controlar el número de decimales que se </a:t>
            </a:r>
            <a:r>
              <a:rPr b="1" lang="e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muestran</a:t>
            </a:r>
            <a:r>
              <a:rPr b="1" lang="e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 los resultados. Para esto el método </a:t>
            </a:r>
            <a:r>
              <a:rPr b="1" lang="es" sz="15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r>
              <a:rPr b="1" lang="e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pues por si solo recorta los </a:t>
            </a:r>
            <a:r>
              <a:rPr b="1" lang="e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números</a:t>
            </a:r>
            <a:r>
              <a:rPr b="1" lang="e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impresos hacia la cantidad indicada. No obstante, si solo queremos  recortar los decimales, debemos agregar el </a:t>
            </a:r>
            <a:r>
              <a:rPr b="1" lang="es" sz="15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fixed</a:t>
            </a:r>
            <a:r>
              <a:rPr b="1" lang="e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0" name="Google Shape;1270;p35"/>
          <p:cNvSpPr txBox="1"/>
          <p:nvPr/>
        </p:nvSpPr>
        <p:spPr>
          <a:xfrm>
            <a:off x="1029475" y="3713400"/>
            <a:ext cx="185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cout</a:t>
            </a:r>
            <a:r>
              <a:rPr b="1" lang="es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&lt;&lt;</a:t>
            </a:r>
            <a:r>
              <a:rPr b="1" lang="es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fixed</a:t>
            </a:r>
            <a:r>
              <a:rPr b="1" lang="es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b="1">
              <a:solidFill>
                <a:srgbClr val="00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1" name="Google Shape;1271;p35"/>
          <p:cNvSpPr txBox="1"/>
          <p:nvPr/>
        </p:nvSpPr>
        <p:spPr>
          <a:xfrm>
            <a:off x="1029475" y="3286775"/>
            <a:ext cx="249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cout</a:t>
            </a:r>
            <a:r>
              <a:rPr b="1" lang="es" sz="12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&lt;&lt;</a:t>
            </a:r>
            <a:r>
              <a:rPr b="1" lang="es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setprecision(</a:t>
            </a:r>
            <a:r>
              <a:rPr b="1" lang="es" sz="1200">
                <a:solidFill>
                  <a:srgbClr val="00FF00"/>
                </a:solidFill>
                <a:latin typeface="Montserrat"/>
                <a:ea typeface="Montserrat"/>
                <a:cs typeface="Montserrat"/>
                <a:sym typeface="Montserrat"/>
              </a:rPr>
              <a:t>int n</a:t>
            </a:r>
            <a:r>
              <a:rPr b="1" lang="es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r>
              <a:rPr b="1" lang="es" sz="12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b="1" sz="12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6" name="Google Shape;127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4500" y="120900"/>
            <a:ext cx="4685676" cy="26294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77" name="Google Shape;127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5325" y="2986625"/>
            <a:ext cx="3741799" cy="190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78" name="Google Shape;1278;p36"/>
          <p:cNvSpPr txBox="1"/>
          <p:nvPr/>
        </p:nvSpPr>
        <p:spPr>
          <a:xfrm>
            <a:off x="152400" y="120900"/>
            <a:ext cx="3529800" cy="3694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Ahora veremos un uso continuo de los métodos..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manera rápida se </a:t>
            </a:r>
            <a:r>
              <a:rPr lang="e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diría</a:t>
            </a:r>
            <a:r>
              <a:rPr lang="e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que tenemos </a:t>
            </a:r>
            <a:r>
              <a:rPr lang="es" sz="1200">
                <a:solidFill>
                  <a:srgbClr val="FFFF00"/>
                </a:solidFill>
                <a:latin typeface="Montserrat"/>
                <a:ea typeface="Montserrat"/>
                <a:cs typeface="Montserrat"/>
                <a:sym typeface="Montserrat"/>
              </a:rPr>
              <a:t>la </a:t>
            </a:r>
            <a:r>
              <a:rPr lang="es" sz="1200">
                <a:solidFill>
                  <a:srgbClr val="FFFF00"/>
                </a:solidFill>
                <a:latin typeface="Montserrat"/>
                <a:ea typeface="Montserrat"/>
                <a:cs typeface="Montserrat"/>
                <a:sym typeface="Montserrat"/>
              </a:rPr>
              <a:t>impresión</a:t>
            </a:r>
            <a:r>
              <a:rPr lang="es" sz="1200">
                <a:solidFill>
                  <a:srgbClr val="FFFF00"/>
                </a:solidFill>
                <a:latin typeface="Montserrat"/>
                <a:ea typeface="Montserrat"/>
                <a:cs typeface="Montserrat"/>
                <a:sym typeface="Montserrat"/>
              </a:rPr>
              <a:t> de un valor en una celda de tamaño ‘10’ </a:t>
            </a:r>
            <a:r>
              <a:rPr lang="es" sz="1200">
                <a:solidFill>
                  <a:srgbClr val="00FF00"/>
                </a:solidFill>
                <a:latin typeface="Montserrat"/>
                <a:ea typeface="Montserrat"/>
                <a:cs typeface="Montserrat"/>
                <a:sym typeface="Montserrat"/>
              </a:rPr>
              <a:t>para luego alinearlo a la izquierda nuevamente en una celda de tamaño ‘10’.</a:t>
            </a:r>
            <a:r>
              <a:rPr lang="e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 sz="1200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Luego, cambiamos el </a:t>
            </a:r>
            <a:r>
              <a:rPr lang="es" sz="1200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carácter</a:t>
            </a:r>
            <a:r>
              <a:rPr lang="es" sz="1200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 de rellenado a la letra ‘A’ , lo alineamos a la derecha, y volvemos a imprimir el valor en una celda de tamaño ‘10’. </a:t>
            </a:r>
            <a:r>
              <a:rPr lang="es" sz="12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Después volvemos a cambiar el </a:t>
            </a:r>
            <a:r>
              <a:rPr lang="es" sz="12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carácter</a:t>
            </a:r>
            <a:r>
              <a:rPr lang="es" sz="12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 de rellenado a la letra ‘B’ y lo alineamos a la izquierda en una celda de tamaño ‘10’. </a:t>
            </a:r>
            <a:r>
              <a:rPr lang="es" sz="1200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Luego imprimimos el valor decimal con una </a:t>
            </a:r>
            <a:r>
              <a:rPr lang="es" sz="1200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precisión</a:t>
            </a:r>
            <a:r>
              <a:rPr lang="es" sz="1200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 de 5 caracteres </a:t>
            </a:r>
            <a:r>
              <a:rPr lang="es" sz="1200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literalmente</a:t>
            </a:r>
            <a:r>
              <a:rPr lang="es" sz="1200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 (sin incluir el punto). </a:t>
            </a:r>
            <a:r>
              <a:rPr lang="es" sz="12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Finalmente </a:t>
            </a:r>
            <a:r>
              <a:rPr lang="es" sz="12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imprimimos</a:t>
            </a:r>
            <a:r>
              <a:rPr lang="es" sz="12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 el valor decimal ahora con una </a:t>
            </a:r>
            <a:r>
              <a:rPr lang="es" sz="12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precisión</a:t>
            </a:r>
            <a:r>
              <a:rPr lang="es" sz="12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 de 5 decimales.</a:t>
            </a:r>
            <a:endParaRPr sz="12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9" name="Google Shape;1279;p36"/>
          <p:cNvSpPr txBox="1"/>
          <p:nvPr/>
        </p:nvSpPr>
        <p:spPr>
          <a:xfrm>
            <a:off x="839925" y="3875125"/>
            <a:ext cx="3934500" cy="11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Notas: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s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default la alineación en una celda  es a la derecha.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Por default el rellenado es con espacios en blanco.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Los métodos que controlan el ‘width’ solo afectan a la próxima impresión, a diferencia del resto de métodos que sus cambios sí se mantienen hasta que se vuelva a cambiar.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Si no se usa ‘width’, simplemente se imprimirá normalmente sin importar la alineación, pues no existe ‘celda’.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0" name="Google Shape;1280;p36"/>
          <p:cNvSpPr/>
          <p:nvPr/>
        </p:nvSpPr>
        <p:spPr>
          <a:xfrm rot="5400000">
            <a:off x="4082950" y="3063850"/>
            <a:ext cx="877200" cy="6183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37"/>
          <p:cNvSpPr txBox="1"/>
          <p:nvPr/>
        </p:nvSpPr>
        <p:spPr>
          <a:xfrm>
            <a:off x="2212625" y="354225"/>
            <a:ext cx="442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Objeto ‘cin’</a:t>
            </a:r>
            <a:endParaRPr b="1" sz="4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6" name="Google Shape;1286;p37"/>
          <p:cNvSpPr txBox="1"/>
          <p:nvPr/>
        </p:nvSpPr>
        <p:spPr>
          <a:xfrm>
            <a:off x="2054225" y="1035600"/>
            <a:ext cx="474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Usaremos este objeto para leer los datos desde el medio estándar de entrada.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7" name="Google Shape;1287;p37"/>
          <p:cNvSpPr/>
          <p:nvPr/>
        </p:nvSpPr>
        <p:spPr>
          <a:xfrm>
            <a:off x="5007288" y="3803775"/>
            <a:ext cx="1201800" cy="41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8" name="Google Shape;1288;p37"/>
          <p:cNvSpPr txBox="1"/>
          <p:nvPr>
            <p:ph idx="4294967295" type="title"/>
          </p:nvPr>
        </p:nvSpPr>
        <p:spPr>
          <a:xfrm>
            <a:off x="787950" y="1686825"/>
            <a:ext cx="2736300" cy="4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FORMATO GENERAL</a:t>
            </a:r>
            <a:endParaRPr sz="1800"/>
          </a:p>
        </p:txBody>
      </p:sp>
      <p:sp>
        <p:nvSpPr>
          <p:cNvPr id="1289" name="Google Shape;1289;p37"/>
          <p:cNvSpPr txBox="1"/>
          <p:nvPr>
            <p:ph idx="4294967295" type="title"/>
          </p:nvPr>
        </p:nvSpPr>
        <p:spPr>
          <a:xfrm>
            <a:off x="6933550" y="1926075"/>
            <a:ext cx="2339700" cy="4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FF0000"/>
                </a:solidFill>
              </a:rPr>
              <a:t>ACLARACIÓN</a:t>
            </a:r>
            <a:endParaRPr sz="2000">
              <a:solidFill>
                <a:srgbClr val="FF0000"/>
              </a:solidFill>
            </a:endParaRPr>
          </a:p>
        </p:txBody>
      </p:sp>
      <p:sp>
        <p:nvSpPr>
          <p:cNvPr id="1290" name="Google Shape;1290;p37"/>
          <p:cNvSpPr txBox="1"/>
          <p:nvPr/>
        </p:nvSpPr>
        <p:spPr>
          <a:xfrm>
            <a:off x="4656000" y="2338275"/>
            <a:ext cx="1904400" cy="10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 debe poner “cin” seguido del operador “&gt;&gt;”, para finalmente poner la variable en donde se almacenará el valor deseado a leer por consola.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91" name="Google Shape;129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46" y="2134653"/>
            <a:ext cx="4272074" cy="25676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92" name="Google Shape;1292;p37"/>
          <p:cNvSpPr txBox="1"/>
          <p:nvPr/>
        </p:nvSpPr>
        <p:spPr>
          <a:xfrm>
            <a:off x="6857050" y="2455275"/>
            <a:ext cx="2169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No se puede ingresar datos por la consola interna de netbeans!!</a:t>
            </a:r>
            <a:endParaRPr b="1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3" name="Google Shape;1293;p37"/>
          <p:cNvSpPr txBox="1"/>
          <p:nvPr/>
        </p:nvSpPr>
        <p:spPr>
          <a:xfrm>
            <a:off x="7319650" y="3403575"/>
            <a:ext cx="156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 ahora? ..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38"/>
          <p:cNvSpPr txBox="1"/>
          <p:nvPr/>
        </p:nvSpPr>
        <p:spPr>
          <a:xfrm>
            <a:off x="2043000" y="235650"/>
            <a:ext cx="505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CONSOLA EXTERNA</a:t>
            </a:r>
            <a:endParaRPr b="1"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9" name="Google Shape;1299;p38"/>
          <p:cNvSpPr txBox="1"/>
          <p:nvPr/>
        </p:nvSpPr>
        <p:spPr>
          <a:xfrm>
            <a:off x="1889825" y="726100"/>
            <a:ext cx="5058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Dado que no tenemos forma de enviar datos por la consola interna de netbeans, debemos lograrlo de alguna otra manera. Para esto usaremos la consola externa.. (o terminal???)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0" name="Google Shape;1300;p38"/>
          <p:cNvSpPr txBox="1"/>
          <p:nvPr/>
        </p:nvSpPr>
        <p:spPr>
          <a:xfrm>
            <a:off x="182425" y="1811563"/>
            <a:ext cx="5313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 obstante, si hacemos el método dentro de netbeans, existe la posibilidad de recibir un error, aunque se haga reiteradas veces, que hace que no se encuentre un directorio para la terminal externa..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1" name="Google Shape;1301;p38"/>
          <p:cNvSpPr txBox="1"/>
          <p:nvPr/>
        </p:nvSpPr>
        <p:spPr>
          <a:xfrm>
            <a:off x="5686500" y="3322700"/>
            <a:ext cx="3255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eso realizaremos la forma manual que es la que </a:t>
            </a: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recomiendo</a:t>
            </a: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para sus laboratorios!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02" name="Google Shape;1302;p38"/>
          <p:cNvPicPr preferRelativeResize="0"/>
          <p:nvPr/>
        </p:nvPicPr>
        <p:blipFill rotWithShape="1">
          <a:blip r:embed="rId3">
            <a:alphaModFix/>
          </a:blip>
          <a:srcRect b="0" l="0" r="56739" t="0"/>
          <a:stretch/>
        </p:blipFill>
        <p:spPr>
          <a:xfrm>
            <a:off x="236002" y="2897050"/>
            <a:ext cx="5058001" cy="168259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39"/>
          <p:cNvSpPr txBox="1"/>
          <p:nvPr/>
        </p:nvSpPr>
        <p:spPr>
          <a:xfrm>
            <a:off x="2000575" y="97800"/>
            <a:ext cx="505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CONSOLA EXTERNA</a:t>
            </a:r>
            <a:endParaRPr b="1"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8" name="Google Shape;1308;p39"/>
          <p:cNvSpPr txBox="1"/>
          <p:nvPr/>
        </p:nvSpPr>
        <p:spPr>
          <a:xfrm>
            <a:off x="203600" y="715500"/>
            <a:ext cx="5058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Nos iremos a la carpeta de nuestro proyecto y entraremos en la carpeta </a:t>
            </a:r>
            <a:r>
              <a:rPr b="1" lang="es">
                <a:solidFill>
                  <a:srgbClr val="FFFF00"/>
                </a:solidFill>
                <a:latin typeface="Montserrat"/>
                <a:ea typeface="Montserrat"/>
                <a:cs typeface="Montserrat"/>
                <a:sym typeface="Montserrat"/>
              </a:rPr>
              <a:t>dist</a:t>
            </a: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así hasta entramos en todas las subcarpetas hasta llegar al ejecutable de nuestro programa.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09" name="Google Shape;1309;p39"/>
          <p:cNvPicPr preferRelativeResize="0"/>
          <p:nvPr/>
        </p:nvPicPr>
        <p:blipFill rotWithShape="1">
          <a:blip r:embed="rId3">
            <a:alphaModFix/>
          </a:blip>
          <a:srcRect b="0" l="0" r="33634" t="0"/>
          <a:stretch/>
        </p:blipFill>
        <p:spPr>
          <a:xfrm>
            <a:off x="5803275" y="715500"/>
            <a:ext cx="2339107" cy="11348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10" name="Google Shape;1310;p39"/>
          <p:cNvPicPr preferRelativeResize="0"/>
          <p:nvPr/>
        </p:nvPicPr>
        <p:blipFill rotWithShape="1">
          <a:blip r:embed="rId4">
            <a:alphaModFix/>
          </a:blip>
          <a:srcRect b="0" l="0" r="15611" t="0"/>
          <a:stretch/>
        </p:blipFill>
        <p:spPr>
          <a:xfrm>
            <a:off x="5495575" y="2133000"/>
            <a:ext cx="3560303" cy="618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11" name="Google Shape;1311;p39"/>
          <p:cNvPicPr preferRelativeResize="0"/>
          <p:nvPr/>
        </p:nvPicPr>
        <p:blipFill rotWithShape="1">
          <a:blip r:embed="rId5">
            <a:alphaModFix/>
          </a:blip>
          <a:srcRect b="0" l="0" r="6620" t="0"/>
          <a:stretch/>
        </p:blipFill>
        <p:spPr>
          <a:xfrm>
            <a:off x="1117744" y="3864975"/>
            <a:ext cx="6598581" cy="11975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12" name="Google Shape;1312;p39"/>
          <p:cNvSpPr txBox="1"/>
          <p:nvPr/>
        </p:nvSpPr>
        <p:spPr>
          <a:xfrm>
            <a:off x="203600" y="2061650"/>
            <a:ext cx="5058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Luego le daremos click en la barra de arriba con la dirección de nuestro directorio y escribiremos “cmd”, para acceder a la terminal en este directorio.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3" name="Google Shape;1313;p39"/>
          <p:cNvSpPr txBox="1"/>
          <p:nvPr/>
        </p:nvSpPr>
        <p:spPr>
          <a:xfrm>
            <a:off x="898638" y="2963300"/>
            <a:ext cx="703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Luego damos “tab” o escribimos directamente el nombre de nuestro ejecutable con su respectiva extensión “.exe” y lo ejecutamos dando “enter”. Ahora sí podremos ingresar los datos.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4" name="Google Shape;1314;p39"/>
          <p:cNvSpPr txBox="1"/>
          <p:nvPr/>
        </p:nvSpPr>
        <p:spPr>
          <a:xfrm>
            <a:off x="-1005375" y="-388150"/>
            <a:ext cx="610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9" name="Google Shape;131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838" y="765001"/>
            <a:ext cx="6250865" cy="21247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20" name="Google Shape;1320;p40"/>
          <p:cNvSpPr txBox="1"/>
          <p:nvPr/>
        </p:nvSpPr>
        <p:spPr>
          <a:xfrm>
            <a:off x="1391400" y="364800"/>
            <a:ext cx="610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Así resultaría nuestro programa a partir del código mostrado.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1" name="Google Shape;1321;p40"/>
          <p:cNvSpPr txBox="1"/>
          <p:nvPr/>
        </p:nvSpPr>
        <p:spPr>
          <a:xfrm>
            <a:off x="5082650" y="3469825"/>
            <a:ext cx="31914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Nota: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 es necesario que cierren la terminal cada vez que quieran actualizar el programa. Simplemente, luego de compilarlo en netbeans, vuelvanlo a ejecutar en la misma terminal y ya estará actualizado.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2" name="Google Shape;1322;p40"/>
          <p:cNvSpPr txBox="1"/>
          <p:nvPr/>
        </p:nvSpPr>
        <p:spPr>
          <a:xfrm>
            <a:off x="873550" y="3196375"/>
            <a:ext cx="3529800" cy="1293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manera rápida explicando el </a:t>
            </a:r>
            <a:r>
              <a:rPr lang="e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código</a:t>
            </a:r>
            <a:r>
              <a:rPr lang="e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simplemente actualizamos el valor de cada variable, por otro ingresado por el usuario. Cabe resaltar que se esperan datos correctos, pues una incorrecta lectura puede llevar a errores y excepciones.</a:t>
            </a:r>
            <a:endParaRPr sz="12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